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6" r:id="rId6"/>
    <p:sldId id="265" r:id="rId7"/>
    <p:sldId id="278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Montserrat Bold" panose="020B0604020202020204" charset="0"/>
      <p:regular r:id="rId17"/>
      <p:bold r:id="rId18"/>
    </p:embeddedFont>
    <p:embeddedFont>
      <p:font typeface="Montserrat Classic" panose="020B0604020202020204" charset="0"/>
      <p:regular r:id="rId19"/>
    </p:embeddedFont>
    <p:embeddedFont>
      <p:font typeface="Montserrat Classic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7AA9D"/>
    <a:srgbClr val="F68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4336862"/>
            <a:ext cx="18288001" cy="2446722"/>
            <a:chOff x="0" y="0"/>
            <a:chExt cx="6492405" cy="8276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92404" cy="827656"/>
            </a:xfrm>
            <a:custGeom>
              <a:avLst/>
              <a:gdLst/>
              <a:ahLst/>
              <a:cxnLst/>
              <a:rect l="l" t="t" r="r" b="b"/>
              <a:pathLst>
                <a:path w="6492404" h="827656">
                  <a:moveTo>
                    <a:pt x="0" y="0"/>
                  </a:moveTo>
                  <a:lnTo>
                    <a:pt x="6492404" y="0"/>
                  </a:lnTo>
                  <a:lnTo>
                    <a:pt x="6492404" y="827656"/>
                  </a:lnTo>
                  <a:lnTo>
                    <a:pt x="0" y="827656"/>
                  </a:lnTo>
                  <a:close/>
                </a:path>
              </a:pathLst>
            </a:custGeom>
            <a:solidFill>
              <a:srgbClr val="17A99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692458" y="7108195"/>
            <a:ext cx="4531428" cy="1007105"/>
            <a:chOff x="0" y="0"/>
            <a:chExt cx="6041904" cy="1342807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6041904" cy="1342807"/>
              <a:chOff x="0" y="0"/>
              <a:chExt cx="19553350" cy="4366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2700" y="-12700"/>
                <a:ext cx="19578751" cy="4392200"/>
              </a:xfrm>
              <a:custGeom>
                <a:avLst/>
                <a:gdLst/>
                <a:ahLst/>
                <a:cxnLst/>
                <a:rect l="l" t="t" r="r" b="b"/>
                <a:pathLst>
                  <a:path w="19578751" h="4392200">
                    <a:moveTo>
                      <a:pt x="18716420" y="0"/>
                    </a:moveTo>
                    <a:lnTo>
                      <a:pt x="862330" y="0"/>
                    </a:lnTo>
                    <a:cubicBezTo>
                      <a:pt x="389890" y="0"/>
                      <a:pt x="0" y="389890"/>
                      <a:pt x="0" y="862330"/>
                    </a:cubicBezTo>
                    <a:lnTo>
                      <a:pt x="0" y="3529870"/>
                    </a:lnTo>
                    <a:cubicBezTo>
                      <a:pt x="0" y="4002310"/>
                      <a:pt x="389890" y="4392200"/>
                      <a:pt x="862330" y="4392200"/>
                    </a:cubicBezTo>
                    <a:lnTo>
                      <a:pt x="18716420" y="4392200"/>
                    </a:lnTo>
                    <a:cubicBezTo>
                      <a:pt x="19188860" y="4392200"/>
                      <a:pt x="19578751" y="4002310"/>
                      <a:pt x="19578751" y="3529870"/>
                    </a:cubicBezTo>
                    <a:lnTo>
                      <a:pt x="19578751" y="862330"/>
                    </a:lnTo>
                    <a:cubicBezTo>
                      <a:pt x="19578751" y="389890"/>
                      <a:pt x="19188860" y="0"/>
                      <a:pt x="18716420" y="0"/>
                    </a:cubicBezTo>
                    <a:close/>
                    <a:moveTo>
                      <a:pt x="19388251" y="927100"/>
                    </a:moveTo>
                    <a:lnTo>
                      <a:pt x="19388251" y="3529870"/>
                    </a:lnTo>
                    <a:cubicBezTo>
                      <a:pt x="19388251" y="3896900"/>
                      <a:pt x="19083451" y="4201700"/>
                      <a:pt x="18716420" y="4201700"/>
                    </a:cubicBezTo>
                    <a:lnTo>
                      <a:pt x="862330" y="4201700"/>
                    </a:lnTo>
                    <a:cubicBezTo>
                      <a:pt x="495300" y="4201700"/>
                      <a:pt x="190500" y="3896900"/>
                      <a:pt x="190500" y="3529870"/>
                    </a:cubicBezTo>
                    <a:lnTo>
                      <a:pt x="190500" y="862330"/>
                    </a:lnTo>
                    <a:cubicBezTo>
                      <a:pt x="190500" y="495300"/>
                      <a:pt x="495300" y="190500"/>
                      <a:pt x="862330" y="190500"/>
                    </a:cubicBezTo>
                    <a:lnTo>
                      <a:pt x="18716420" y="190500"/>
                    </a:lnTo>
                    <a:cubicBezTo>
                      <a:pt x="19083451" y="190500"/>
                      <a:pt x="19388251" y="495300"/>
                      <a:pt x="19388251" y="862330"/>
                    </a:cubicBezTo>
                    <a:lnTo>
                      <a:pt x="19388251" y="927100"/>
                    </a:lnTo>
                    <a:close/>
                  </a:path>
                </a:pathLst>
              </a:custGeom>
              <a:solidFill>
                <a:srgbClr val="17AA9D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232765" y="283955"/>
              <a:ext cx="5576373" cy="70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54"/>
                </a:lnSpc>
              </a:pPr>
              <a:r>
                <a:rPr lang="en-US" sz="3181" b="1" spc="477" dirty="0">
                  <a:solidFill>
                    <a:srgbClr val="000000"/>
                  </a:solidFill>
                  <a:latin typeface="Montserrat Bold"/>
                </a:rPr>
                <a:t>Presented by: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782837" cy="10287000"/>
            <a:chOff x="0" y="0"/>
            <a:chExt cx="408253" cy="53647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8252" cy="5364713"/>
            </a:xfrm>
            <a:custGeom>
              <a:avLst/>
              <a:gdLst/>
              <a:ahLst/>
              <a:cxnLst/>
              <a:rect l="l" t="t" r="r" b="b"/>
              <a:pathLst>
                <a:path w="408252" h="5364713">
                  <a:moveTo>
                    <a:pt x="0" y="0"/>
                  </a:moveTo>
                  <a:lnTo>
                    <a:pt x="408252" y="0"/>
                  </a:lnTo>
                  <a:lnTo>
                    <a:pt x="408252" y="5364713"/>
                  </a:lnTo>
                  <a:lnTo>
                    <a:pt x="0" y="5364713"/>
                  </a:lnTo>
                  <a:close/>
                </a:path>
              </a:pathLst>
            </a:custGeom>
            <a:solidFill>
              <a:srgbClr val="F68E1D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18374" y="8443951"/>
            <a:ext cx="4058113" cy="122967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23885" y="7955159"/>
            <a:ext cx="2589311" cy="2047174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969507" y="1488175"/>
            <a:ext cx="11977330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5"/>
              </a:lnSpc>
            </a:pPr>
            <a:r>
              <a:rPr lang="en-US" sz="6255" dirty="0">
                <a:solidFill>
                  <a:srgbClr val="000000"/>
                </a:solidFill>
                <a:latin typeface="Montserrat Classic Bold"/>
              </a:rPr>
              <a:t>THE IMPORTANCE OF WORKING WITH A REALTOR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6256" r="26006"/>
          <a:stretch>
            <a:fillRect/>
          </a:stretch>
        </p:blipFill>
        <p:spPr>
          <a:xfrm>
            <a:off x="1028700" y="752475"/>
            <a:ext cx="5892871" cy="8229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3195961" cy="10287000"/>
            <a:chOff x="0" y="0"/>
            <a:chExt cx="6205035" cy="161326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05034" cy="16132679"/>
            </a:xfrm>
            <a:custGeom>
              <a:avLst/>
              <a:gdLst/>
              <a:ahLst/>
              <a:cxnLst/>
              <a:rect l="l" t="t" r="r" b="b"/>
              <a:pathLst>
                <a:path w="6205034" h="16132679">
                  <a:moveTo>
                    <a:pt x="0" y="0"/>
                  </a:moveTo>
                  <a:lnTo>
                    <a:pt x="6205034" y="0"/>
                  </a:lnTo>
                  <a:lnTo>
                    <a:pt x="6205034" y="16132679"/>
                  </a:lnTo>
                  <a:lnTo>
                    <a:pt x="0" y="16132679"/>
                  </a:lnTo>
                  <a:close/>
                </a:path>
              </a:pathLst>
            </a:custGeom>
            <a:solidFill>
              <a:srgbClr val="E08D1F">
                <a:alpha val="49804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7583393" y="876300"/>
            <a:ext cx="9753222" cy="1792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30"/>
              </a:lnSpc>
            </a:pPr>
            <a:r>
              <a:rPr lang="en-US" sz="6600" spc="330" dirty="0">
                <a:solidFill>
                  <a:srgbClr val="E08D1F"/>
                </a:solidFill>
                <a:latin typeface="Montserrat Classic"/>
              </a:rPr>
              <a:t>WHAT DOES IT MEAN</a:t>
            </a:r>
          </a:p>
          <a:p>
            <a:pPr algn="r">
              <a:lnSpc>
                <a:spcPts val="6930"/>
              </a:lnSpc>
            </a:pPr>
            <a:r>
              <a:rPr lang="en-US" sz="6600" spc="330" dirty="0">
                <a:solidFill>
                  <a:srgbClr val="E08D1F"/>
                </a:solidFill>
                <a:latin typeface="Montserrat Classic"/>
              </a:rPr>
              <a:t>TO BE A REALTOR</a:t>
            </a:r>
            <a:r>
              <a:rPr lang="en-US" sz="6600" spc="330" baseline="30000" dirty="0">
                <a:solidFill>
                  <a:srgbClr val="E08D1F"/>
                </a:solidFill>
                <a:latin typeface="Montserrat Classic"/>
              </a:rPr>
              <a:t>®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92460" y="6335805"/>
            <a:ext cx="9786917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8534400" y="3695700"/>
            <a:ext cx="9044976" cy="3052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15"/>
              </a:lnSpc>
              <a:spcBef>
                <a:spcPct val="0"/>
              </a:spcBef>
            </a:pPr>
            <a:r>
              <a:rPr lang="en-US" sz="2800" dirty="0">
                <a:latin typeface="Montserrat" panose="00000500000000000000" pitchFamily="2" charset="0"/>
              </a:rPr>
              <a:t>A REALTOR</a:t>
            </a:r>
            <a:r>
              <a:rPr lang="en-US" sz="2800" baseline="30000" dirty="0">
                <a:latin typeface="Montserrat" panose="00000500000000000000" pitchFamily="2" charset="0"/>
              </a:rPr>
              <a:t>®</a:t>
            </a:r>
            <a:r>
              <a:rPr lang="en-US" sz="2800" dirty="0">
                <a:latin typeface="Montserrat" panose="00000500000000000000" pitchFamily="2" charset="0"/>
              </a:rPr>
              <a:t> is a licensed real estate professional who is a member of the National Association of REALTORS</a:t>
            </a:r>
            <a:r>
              <a:rPr lang="en-US" sz="2800" baseline="30000" dirty="0">
                <a:latin typeface="Montserrat" panose="00000500000000000000" pitchFamily="2" charset="0"/>
              </a:rPr>
              <a:t>®</a:t>
            </a:r>
            <a:r>
              <a:rPr lang="en-US" sz="2800" dirty="0">
                <a:latin typeface="Montserrat" panose="00000500000000000000" pitchFamily="2" charset="0"/>
              </a:rPr>
              <a:t>. </a:t>
            </a:r>
          </a:p>
          <a:p>
            <a:pPr>
              <a:lnSpc>
                <a:spcPts val="3415"/>
              </a:lnSpc>
              <a:spcBef>
                <a:spcPct val="0"/>
              </a:spcBef>
            </a:pPr>
            <a:endParaRPr lang="en-US" sz="2800" dirty="0">
              <a:latin typeface="Montserrat" panose="00000500000000000000" pitchFamily="2" charset="0"/>
            </a:endParaRPr>
          </a:p>
          <a:p>
            <a:pPr>
              <a:lnSpc>
                <a:spcPts val="3415"/>
              </a:lnSpc>
              <a:spcBef>
                <a:spcPct val="0"/>
              </a:spcBef>
            </a:pPr>
            <a:r>
              <a:rPr lang="en-US" sz="2800" dirty="0">
                <a:latin typeface="Montserrat" panose="00000500000000000000" pitchFamily="2" charset="0"/>
              </a:rPr>
              <a:t>They adhere to a strict Code of Ethics and are committed to providing their clients with the highest level of service and professionalism.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7835213" y="2590428"/>
            <a:ext cx="452787" cy="2194624"/>
            <a:chOff x="0" y="0"/>
            <a:chExt cx="293277" cy="14214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solidFill>
              <a:srgbClr val="F6A429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0044" y="9388475"/>
            <a:ext cx="2365344" cy="71755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17667A26-84D0-FF04-63F8-60A4509CF9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24824" y="8801100"/>
            <a:ext cx="1693132" cy="1339588"/>
          </a:xfrm>
          <a:prstGeom prst="rect">
            <a:avLst/>
          </a:prstGeom>
        </p:spPr>
      </p:pic>
      <p:sp>
        <p:nvSpPr>
          <p:cNvPr id="18" name="AutoShape 23">
            <a:extLst>
              <a:ext uri="{FF2B5EF4-FFF2-40B4-BE49-F238E27FC236}">
                <a16:creationId xmlns:a16="http://schemas.microsoft.com/office/drawing/2014/main" id="{434CA434-63B8-179E-3FE6-F9D779DBB1A1}"/>
              </a:ext>
            </a:extLst>
          </p:cNvPr>
          <p:cNvSpPr/>
          <p:nvPr/>
        </p:nvSpPr>
        <p:spPr>
          <a:xfrm rot="-3799" flipV="1">
            <a:off x="8872055" y="2913223"/>
            <a:ext cx="7627724" cy="16599"/>
          </a:xfrm>
          <a:prstGeom prst="line">
            <a:avLst/>
          </a:prstGeom>
          <a:ln w="28575" cap="flat">
            <a:solidFill>
              <a:srgbClr val="17AA9D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956023"/>
            <a:ext cx="4811355" cy="5675664"/>
            <a:chOff x="0" y="0"/>
            <a:chExt cx="1881640" cy="22196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81640" cy="2219657"/>
            </a:xfrm>
            <a:custGeom>
              <a:avLst/>
              <a:gdLst/>
              <a:ahLst/>
              <a:cxnLst/>
              <a:rect l="l" t="t" r="r" b="b"/>
              <a:pathLst>
                <a:path w="1881640" h="2219657">
                  <a:moveTo>
                    <a:pt x="0" y="0"/>
                  </a:moveTo>
                  <a:lnTo>
                    <a:pt x="1881640" y="0"/>
                  </a:lnTo>
                  <a:lnTo>
                    <a:pt x="1881640" y="2219657"/>
                  </a:lnTo>
                  <a:lnTo>
                    <a:pt x="0" y="2219657"/>
                  </a:lnTo>
                  <a:close/>
                </a:path>
              </a:pathLst>
            </a:custGeom>
            <a:solidFill>
              <a:srgbClr val="17AA9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795472" y="2956023"/>
            <a:ext cx="4811355" cy="5675664"/>
            <a:chOff x="0" y="0"/>
            <a:chExt cx="1881640" cy="22196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81640" cy="2219657"/>
            </a:xfrm>
            <a:custGeom>
              <a:avLst/>
              <a:gdLst/>
              <a:ahLst/>
              <a:cxnLst/>
              <a:rect l="l" t="t" r="r" b="b"/>
              <a:pathLst>
                <a:path w="1881640" h="2219657">
                  <a:moveTo>
                    <a:pt x="0" y="0"/>
                  </a:moveTo>
                  <a:lnTo>
                    <a:pt x="1881640" y="0"/>
                  </a:lnTo>
                  <a:lnTo>
                    <a:pt x="1881640" y="2219657"/>
                  </a:lnTo>
                  <a:lnTo>
                    <a:pt x="0" y="2219657"/>
                  </a:lnTo>
                  <a:close/>
                </a:path>
              </a:pathLst>
            </a:custGeom>
            <a:solidFill>
              <a:srgbClr val="17AA9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447945" y="2956023"/>
            <a:ext cx="4811355" cy="5675664"/>
            <a:chOff x="0" y="0"/>
            <a:chExt cx="1881640" cy="22196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81640" cy="2219657"/>
            </a:xfrm>
            <a:custGeom>
              <a:avLst/>
              <a:gdLst/>
              <a:ahLst/>
              <a:cxnLst/>
              <a:rect l="l" t="t" r="r" b="b"/>
              <a:pathLst>
                <a:path w="1881640" h="2219657">
                  <a:moveTo>
                    <a:pt x="0" y="0"/>
                  </a:moveTo>
                  <a:lnTo>
                    <a:pt x="1881640" y="0"/>
                  </a:lnTo>
                  <a:lnTo>
                    <a:pt x="1881640" y="2219657"/>
                  </a:lnTo>
                  <a:lnTo>
                    <a:pt x="0" y="2219657"/>
                  </a:lnTo>
                  <a:close/>
                </a:path>
              </a:pathLst>
            </a:custGeom>
            <a:solidFill>
              <a:srgbClr val="17AA9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12838" y="3226606"/>
            <a:ext cx="4243079" cy="3086001"/>
            <a:chOff x="0" y="0"/>
            <a:chExt cx="5657439" cy="4114668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l="4168" r="4168"/>
            <a:stretch>
              <a:fillRect/>
            </a:stretch>
          </p:blipFill>
          <p:spPr>
            <a:xfrm>
              <a:off x="0" y="0"/>
              <a:ext cx="5657439" cy="4114668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7022460" y="3226606"/>
            <a:ext cx="4243079" cy="3086001"/>
            <a:chOff x="0" y="0"/>
            <a:chExt cx="5657439" cy="4114668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 l="4111" r="4111"/>
            <a:stretch>
              <a:fillRect/>
            </a:stretch>
          </p:blipFill>
          <p:spPr>
            <a:xfrm>
              <a:off x="0" y="0"/>
              <a:ext cx="5657439" cy="4114668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2732083" y="3226606"/>
            <a:ext cx="4243079" cy="3086001"/>
            <a:chOff x="0" y="0"/>
            <a:chExt cx="5657439" cy="4114668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/>
            <a:srcRect l="4254" r="4254"/>
            <a:stretch>
              <a:fillRect/>
            </a:stretch>
          </p:blipFill>
          <p:spPr>
            <a:xfrm>
              <a:off x="0" y="0"/>
              <a:ext cx="5657439" cy="4114668"/>
            </a:xfrm>
            <a:prstGeom prst="rect">
              <a:avLst/>
            </a:prstGeom>
          </p:spPr>
        </p:pic>
      </p:grpSp>
      <p:sp>
        <p:nvSpPr>
          <p:cNvPr id="14" name="TextBox 14"/>
          <p:cNvSpPr txBox="1"/>
          <p:nvPr/>
        </p:nvSpPr>
        <p:spPr>
          <a:xfrm>
            <a:off x="5840055" y="657225"/>
            <a:ext cx="7234932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50"/>
              </a:lnSpc>
            </a:pPr>
            <a:r>
              <a:rPr lang="en-US" sz="8000" dirty="0">
                <a:solidFill>
                  <a:srgbClr val="F68F1E"/>
                </a:solidFill>
                <a:latin typeface="Montserrat Classic"/>
              </a:rPr>
              <a:t>REALTORS</a:t>
            </a:r>
            <a:r>
              <a:rPr lang="en-US" sz="7000" baseline="30000" dirty="0">
                <a:solidFill>
                  <a:srgbClr val="F68F1E"/>
                </a:solidFill>
                <a:latin typeface="Montserrat Classic"/>
              </a:rPr>
              <a:t>®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0044" y="9388475"/>
            <a:ext cx="2365344" cy="7175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24824" y="8801100"/>
            <a:ext cx="1693132" cy="1339588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5867401" y="2019300"/>
            <a:ext cx="5943600" cy="11374"/>
          </a:xfrm>
          <a:prstGeom prst="line">
            <a:avLst/>
          </a:prstGeom>
          <a:ln w="76200" cap="rnd">
            <a:solidFill>
              <a:srgbClr val="03989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8"/>
          <p:cNvSpPr txBox="1"/>
          <p:nvPr/>
        </p:nvSpPr>
        <p:spPr>
          <a:xfrm>
            <a:off x="1303313" y="6572429"/>
            <a:ext cx="4119783" cy="1353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000000"/>
                </a:solidFill>
                <a:latin typeface="Montserrat"/>
              </a:rPr>
              <a:t>Have a wealth of knowledge about the real estate industry.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22460" y="6481878"/>
            <a:ext cx="4243079" cy="1669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28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Montserrat"/>
              </a:rPr>
              <a:t>Help buyers and sellers navigate the complex process of buying or selling a home.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732083" y="6438900"/>
            <a:ext cx="4051276" cy="20925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28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Montserrat"/>
              </a:rPr>
              <a:t>Are dedicated to protecting their client’s interests and ensuring a smooth, successful transaction.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7835213" y="447675"/>
            <a:ext cx="452787" cy="2194624"/>
            <a:chOff x="0" y="0"/>
            <a:chExt cx="293277" cy="1421492"/>
          </a:xfrm>
          <a:solidFill>
            <a:srgbClr val="17AA9D"/>
          </a:solidFill>
        </p:grpSpPr>
        <p:sp>
          <p:nvSpPr>
            <p:cNvPr id="22" name="Freeform 22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3" name="Group 23"/>
          <p:cNvGrpSpPr/>
          <p:nvPr/>
        </p:nvGrpSpPr>
        <p:grpSpPr>
          <a:xfrm>
            <a:off x="0" y="5797455"/>
            <a:ext cx="452787" cy="2194624"/>
            <a:chOff x="0" y="0"/>
            <a:chExt cx="293277" cy="142149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solidFill>
              <a:srgbClr val="F68F1E"/>
            </a:solid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968977"/>
            <a:ext cx="18288000" cy="2318024"/>
            <a:chOff x="0" y="0"/>
            <a:chExt cx="6492405" cy="10113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92404" cy="1011346"/>
            </a:xfrm>
            <a:custGeom>
              <a:avLst/>
              <a:gdLst/>
              <a:ahLst/>
              <a:cxnLst/>
              <a:rect l="l" t="t" r="r" b="b"/>
              <a:pathLst>
                <a:path w="6492404" h="1011346">
                  <a:moveTo>
                    <a:pt x="0" y="0"/>
                  </a:moveTo>
                  <a:lnTo>
                    <a:pt x="6492404" y="0"/>
                  </a:lnTo>
                  <a:lnTo>
                    <a:pt x="6492404" y="1011346"/>
                  </a:lnTo>
                  <a:lnTo>
                    <a:pt x="0" y="1011346"/>
                  </a:lnTo>
                  <a:close/>
                </a:path>
              </a:pathLst>
            </a:custGeom>
            <a:solidFill>
              <a:srgbClr val="F68F1E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685285" y="5326271"/>
            <a:ext cx="16230361" cy="0"/>
          </a:xfrm>
          <a:prstGeom prst="line">
            <a:avLst/>
          </a:prstGeom>
          <a:ln w="19050" cap="flat">
            <a:solidFill>
              <a:srgbClr val="F68F1E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71808" y="3537911"/>
            <a:ext cx="738474" cy="7929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358836" y="3425205"/>
            <a:ext cx="1217822" cy="10184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97591" y="5576104"/>
            <a:ext cx="968663" cy="104438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708668" y="5819112"/>
            <a:ext cx="3080638" cy="5583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870784" y="5876262"/>
            <a:ext cx="678370" cy="8075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785389" y="3518892"/>
            <a:ext cx="849162" cy="81201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68686" y="698573"/>
            <a:ext cx="16440038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8000" dirty="0">
                <a:solidFill>
                  <a:srgbClr val="F68F1E"/>
                </a:solidFill>
                <a:latin typeface="Montserrat Classic"/>
              </a:rPr>
              <a:t>QUALITIES OF A REALTOR</a:t>
            </a:r>
            <a:r>
              <a:rPr lang="en-US" sz="8000" baseline="30000" dirty="0">
                <a:solidFill>
                  <a:srgbClr val="F68F1E"/>
                </a:solidFill>
                <a:latin typeface="Montserrat Classic"/>
              </a:rPr>
              <a:t>®</a:t>
            </a:r>
          </a:p>
        </p:txBody>
      </p:sp>
      <p:sp>
        <p:nvSpPr>
          <p:cNvPr id="16" name="AutoShape 16"/>
          <p:cNvSpPr/>
          <p:nvPr/>
        </p:nvSpPr>
        <p:spPr>
          <a:xfrm rot="-18644">
            <a:off x="2133639" y="1830659"/>
            <a:ext cx="13720543" cy="51312"/>
          </a:xfrm>
          <a:prstGeom prst="line">
            <a:avLst/>
          </a:prstGeom>
          <a:ln w="28575" cap="flat">
            <a:solidFill>
              <a:srgbClr val="17AA9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6311476" y="8763809"/>
            <a:ext cx="1721433" cy="136198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124200" y="8416651"/>
            <a:ext cx="11880694" cy="914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2639" dirty="0">
                <a:solidFill>
                  <a:srgbClr val="000000"/>
                </a:solidFill>
                <a:latin typeface="Montserrat Classic" panose="020B0604020202020204" charset="0"/>
              </a:rPr>
              <a:t>Additionally, many successful REALTORS</a:t>
            </a:r>
            <a:r>
              <a:rPr lang="en-US" sz="2639" baseline="30000" dirty="0">
                <a:solidFill>
                  <a:srgbClr val="000000"/>
                </a:solidFill>
                <a:latin typeface="Montserrat Classic" panose="020B0604020202020204" charset="0"/>
              </a:rPr>
              <a:t>®</a:t>
            </a:r>
            <a:r>
              <a:rPr lang="en-US" sz="2639" dirty="0">
                <a:solidFill>
                  <a:srgbClr val="000000"/>
                </a:solidFill>
                <a:latin typeface="Montserrat Classic" panose="020B0604020202020204" charset="0"/>
              </a:rPr>
              <a:t> are self-motivated, organized, and able to adapt to changing market conditions.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54767" y="4563342"/>
            <a:ext cx="4359566" cy="43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5"/>
              </a:lnSpc>
            </a:pPr>
            <a:r>
              <a:rPr lang="en-US" sz="2739" dirty="0">
                <a:solidFill>
                  <a:srgbClr val="17AA9D"/>
                </a:solidFill>
                <a:latin typeface="Montserrat Classic" panose="020B0604020202020204" charset="0"/>
              </a:rPr>
              <a:t>Strong Communication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414577" y="6819900"/>
            <a:ext cx="4136308" cy="43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5"/>
              </a:lnSpc>
            </a:pPr>
            <a:r>
              <a:rPr lang="en-US" sz="2739" dirty="0">
                <a:solidFill>
                  <a:srgbClr val="17AA9D"/>
                </a:solidFill>
                <a:latin typeface="Montserrat Classic" panose="020B0604020202020204" charset="0"/>
              </a:rPr>
              <a:t>Integrity</a:t>
            </a:r>
            <a:r>
              <a:rPr lang="en-US" sz="2739" dirty="0">
                <a:solidFill>
                  <a:srgbClr val="17AA9D"/>
                </a:solidFill>
                <a:latin typeface="Montserrat Classic Bold"/>
              </a:rPr>
              <a:t>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91400" y="4563342"/>
            <a:ext cx="3720423" cy="43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5"/>
              </a:lnSpc>
            </a:pPr>
            <a:r>
              <a:rPr lang="en-US" sz="2739" dirty="0">
                <a:solidFill>
                  <a:srgbClr val="17AA9D"/>
                </a:solidFill>
                <a:latin typeface="Montserrat Classic" panose="020B0604020202020204" charset="0"/>
              </a:rPr>
              <a:t>Attention to Detail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710654" y="6820281"/>
            <a:ext cx="4698881" cy="914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6"/>
              </a:lnSpc>
            </a:pPr>
            <a:r>
              <a:rPr lang="en-US" sz="2640" dirty="0">
                <a:solidFill>
                  <a:srgbClr val="17AA9D"/>
                </a:solidFill>
                <a:latin typeface="Montserrat Classic" panose="020B0604020202020204" charset="0"/>
              </a:rPr>
              <a:t>Knowledge of the local real estate market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239165" y="4619695"/>
            <a:ext cx="4296771" cy="43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35"/>
              </a:lnSpc>
            </a:pPr>
            <a:r>
              <a:rPr lang="en-US" sz="2739" dirty="0">
                <a:solidFill>
                  <a:srgbClr val="17AA9D"/>
                </a:solidFill>
                <a:latin typeface="Montserrat Classic" panose="020B0604020202020204" charset="0"/>
              </a:rPr>
              <a:t>Honesty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057235" y="6744081"/>
            <a:ext cx="4715871" cy="914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6"/>
              </a:lnSpc>
            </a:pPr>
            <a:r>
              <a:rPr lang="en-US" sz="2640" dirty="0">
                <a:solidFill>
                  <a:srgbClr val="17AA9D"/>
                </a:solidFill>
                <a:latin typeface="Montserrat Classic" panose="020B0604020202020204" charset="0"/>
              </a:rPr>
              <a:t>Commitment to providing excellent customer service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265380" y="2137474"/>
            <a:ext cx="9222224" cy="593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35"/>
              </a:lnSpc>
              <a:spcBef>
                <a:spcPct val="0"/>
              </a:spcBef>
            </a:pPr>
            <a:r>
              <a:rPr lang="en-US" sz="3739" dirty="0">
                <a:solidFill>
                  <a:srgbClr val="000000"/>
                </a:solidFill>
                <a:latin typeface="Montserrat Classic"/>
              </a:rPr>
              <a:t>Some qualities of a REALTOR</a:t>
            </a:r>
            <a:r>
              <a:rPr lang="en-US" sz="3739" baseline="30000" dirty="0">
                <a:solidFill>
                  <a:srgbClr val="000000"/>
                </a:solidFill>
                <a:latin typeface="Montserrat Classic"/>
              </a:rPr>
              <a:t>®</a:t>
            </a:r>
            <a:r>
              <a:rPr lang="en-US" sz="3739" dirty="0">
                <a:solidFill>
                  <a:srgbClr val="000000"/>
                </a:solidFill>
                <a:latin typeface="Montserrat Classic"/>
              </a:rPr>
              <a:t> include: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244804" y="9359900"/>
            <a:ext cx="2365344" cy="717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39228" y="0"/>
            <a:ext cx="5748772" cy="10287000"/>
            <a:chOff x="0" y="0"/>
            <a:chExt cx="106955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9556" cy="1913890"/>
            </a:xfrm>
            <a:custGeom>
              <a:avLst/>
              <a:gdLst/>
              <a:ahLst/>
              <a:cxnLst/>
              <a:rect l="l" t="t" r="r" b="b"/>
              <a:pathLst>
                <a:path w="1069556" h="1913890">
                  <a:moveTo>
                    <a:pt x="0" y="0"/>
                  </a:moveTo>
                  <a:lnTo>
                    <a:pt x="1069556" y="0"/>
                  </a:lnTo>
                  <a:lnTo>
                    <a:pt x="106955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7AA9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042092" y="1028700"/>
            <a:ext cx="10245908" cy="7543800"/>
            <a:chOff x="0" y="0"/>
            <a:chExt cx="13661211" cy="100584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1240" b="1240"/>
            <a:stretch>
              <a:fillRect/>
            </a:stretch>
          </p:blipFill>
          <p:spPr>
            <a:xfrm>
              <a:off x="0" y="0"/>
              <a:ext cx="13661211" cy="10058400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028700" y="1962364"/>
            <a:ext cx="6463249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5700" dirty="0">
                <a:solidFill>
                  <a:srgbClr val="F68F1E"/>
                </a:solidFill>
                <a:latin typeface="Montserrat Classic"/>
              </a:rPr>
              <a:t>RESIDENTIAL REALTOR®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972723"/>
            <a:ext cx="5948727" cy="385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n-US" sz="2399" dirty="0">
                <a:solidFill>
                  <a:srgbClr val="000000"/>
                </a:solidFill>
                <a:latin typeface="Montserrat"/>
              </a:rPr>
              <a:t>Residential REALTORS® work closely with their clients to understand their needs and ensure their satisfaction.</a:t>
            </a:r>
          </a:p>
          <a:p>
            <a:pPr>
              <a:lnSpc>
                <a:spcPts val="3839"/>
              </a:lnSpc>
            </a:pPr>
            <a:endParaRPr lang="en-US" sz="2399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3839"/>
              </a:lnSpc>
            </a:pPr>
            <a:r>
              <a:rPr lang="en-US" sz="2399" dirty="0">
                <a:solidFill>
                  <a:srgbClr val="000000"/>
                </a:solidFill>
                <a:latin typeface="Montserrat"/>
              </a:rPr>
              <a:t>They also keep themselves updated on the latest trends and regulations to provide valuable insights and advice to their clients.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35398" y="8817774"/>
            <a:ext cx="1721433" cy="13619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4804" y="9359900"/>
            <a:ext cx="2365344" cy="71755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028700" y="3763173"/>
            <a:ext cx="5948727" cy="0"/>
          </a:xfrm>
          <a:prstGeom prst="line">
            <a:avLst/>
          </a:prstGeom>
          <a:ln w="28575" cap="flat">
            <a:solidFill>
              <a:srgbClr val="17AA9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0" y="5143500"/>
            <a:ext cx="452787" cy="2194624"/>
            <a:chOff x="0" y="0"/>
            <a:chExt cx="293277" cy="1421492"/>
          </a:xfrm>
          <a:solidFill>
            <a:srgbClr val="17AA9D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3" name="Group 13"/>
          <p:cNvGrpSpPr/>
          <p:nvPr/>
        </p:nvGrpSpPr>
        <p:grpSpPr>
          <a:xfrm>
            <a:off x="17835213" y="0"/>
            <a:ext cx="452787" cy="2194624"/>
            <a:chOff x="0" y="0"/>
            <a:chExt cx="293277" cy="142149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solidFill>
              <a:srgbClr val="F68F1E"/>
            </a:solid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>
            <a:extLst>
              <a:ext uri="{FF2B5EF4-FFF2-40B4-BE49-F238E27FC236}">
                <a16:creationId xmlns:a16="http://schemas.microsoft.com/office/drawing/2014/main" id="{04F5E3C1-7B21-8C9F-4B57-549BE9EC3D93}"/>
              </a:ext>
            </a:extLst>
          </p:cNvPr>
          <p:cNvGrpSpPr/>
          <p:nvPr/>
        </p:nvGrpSpPr>
        <p:grpSpPr>
          <a:xfrm>
            <a:off x="10594694" y="0"/>
            <a:ext cx="7693306" cy="10287000"/>
            <a:chOff x="0" y="0"/>
            <a:chExt cx="1069556" cy="1913890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6AC833C1-CB90-1A3A-38BB-6F6D6312E2DE}"/>
                </a:ext>
              </a:extLst>
            </p:cNvPr>
            <p:cNvSpPr/>
            <p:nvPr/>
          </p:nvSpPr>
          <p:spPr>
            <a:xfrm>
              <a:off x="0" y="0"/>
              <a:ext cx="1069556" cy="1913890"/>
            </a:xfrm>
            <a:custGeom>
              <a:avLst/>
              <a:gdLst/>
              <a:ahLst/>
              <a:cxnLst/>
              <a:rect l="l" t="t" r="r" b="b"/>
              <a:pathLst>
                <a:path w="1069556" h="1913890">
                  <a:moveTo>
                    <a:pt x="0" y="0"/>
                  </a:moveTo>
                  <a:lnTo>
                    <a:pt x="1069556" y="0"/>
                  </a:lnTo>
                  <a:lnTo>
                    <a:pt x="106955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7AA9D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9486327" y="1737295"/>
            <a:ext cx="6076745" cy="3946395"/>
            <a:chOff x="0" y="0"/>
            <a:chExt cx="8102326" cy="526185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293" b="1293"/>
            <a:stretch>
              <a:fillRect/>
            </a:stretch>
          </p:blipFill>
          <p:spPr>
            <a:xfrm>
              <a:off x="0" y="0"/>
              <a:ext cx="8102326" cy="526185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1997184" y="5143500"/>
            <a:ext cx="4427640" cy="3946395"/>
            <a:chOff x="0" y="0"/>
            <a:chExt cx="5903520" cy="5261859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12601" r="12601"/>
            <a:stretch>
              <a:fillRect/>
            </a:stretch>
          </p:blipFill>
          <p:spPr>
            <a:xfrm>
              <a:off x="0" y="0"/>
              <a:ext cx="5903520" cy="5261859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1647401" y="1829692"/>
            <a:ext cx="7693306" cy="1780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96"/>
              </a:lnSpc>
            </a:pPr>
            <a:r>
              <a:rPr lang="en-US" sz="5700" dirty="0">
                <a:solidFill>
                  <a:srgbClr val="F68F1E"/>
                </a:solidFill>
                <a:latin typeface="Montserrat Classic"/>
              </a:rPr>
              <a:t>RESIDENTIAL REALTOR®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51547" y="4657293"/>
            <a:ext cx="7492454" cy="3022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15"/>
              </a:lnSpc>
              <a:spcBef>
                <a:spcPct val="0"/>
              </a:spcBef>
            </a:pPr>
            <a:r>
              <a:rPr lang="en-US" sz="2500" dirty="0">
                <a:solidFill>
                  <a:srgbClr val="000000"/>
                </a:solidFill>
                <a:latin typeface="Montserrat" panose="00000500000000000000" pitchFamily="2" charset="0"/>
              </a:rPr>
              <a:t>A residential REALTOR® is a licensed professional who helps individuals: </a:t>
            </a:r>
          </a:p>
          <a:p>
            <a:pPr marL="526703" lvl="1" indent="-263352">
              <a:lnSpc>
                <a:spcPts val="3415"/>
              </a:lnSpc>
              <a:buFont typeface="Arial"/>
              <a:buChar char="•"/>
            </a:pPr>
            <a:endParaRPr lang="en-US" sz="25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526703" lvl="1" indent="-263352">
              <a:lnSpc>
                <a:spcPts val="3415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Montserrat" panose="00000500000000000000" pitchFamily="2" charset="0"/>
              </a:rPr>
              <a:t>Find suitable properties to buy or rent</a:t>
            </a:r>
          </a:p>
          <a:p>
            <a:pPr marL="526703" lvl="1" indent="-263352">
              <a:lnSpc>
                <a:spcPts val="3415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Montserrat" panose="00000500000000000000" pitchFamily="2" charset="0"/>
              </a:rPr>
              <a:t>Market properties for sale</a:t>
            </a:r>
          </a:p>
          <a:p>
            <a:pPr marL="526703" lvl="1" indent="-263352">
              <a:lnSpc>
                <a:spcPts val="3415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Montserrat" panose="00000500000000000000" pitchFamily="2" charset="0"/>
              </a:rPr>
              <a:t>Negotiate deals</a:t>
            </a:r>
          </a:p>
          <a:p>
            <a:pPr marL="526703" lvl="1" indent="-263352">
              <a:lnSpc>
                <a:spcPts val="3415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Montserrat" panose="00000500000000000000" pitchFamily="2" charset="0"/>
              </a:rPr>
              <a:t>Handle paperwork and legal procedures  </a:t>
            </a:r>
          </a:p>
        </p:txBody>
      </p:sp>
      <p:sp>
        <p:nvSpPr>
          <p:cNvPr id="12" name="AutoShape 12"/>
          <p:cNvSpPr/>
          <p:nvPr/>
        </p:nvSpPr>
        <p:spPr>
          <a:xfrm>
            <a:off x="1657233" y="4342399"/>
            <a:ext cx="7134765" cy="0"/>
          </a:xfrm>
          <a:prstGeom prst="line">
            <a:avLst/>
          </a:prstGeom>
          <a:ln w="28575" cap="flat">
            <a:solidFill>
              <a:srgbClr val="17AA9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-45396" y="6535020"/>
            <a:ext cx="452787" cy="2194624"/>
            <a:chOff x="0" y="0"/>
            <a:chExt cx="293277" cy="1421492"/>
          </a:xfrm>
          <a:solidFill>
            <a:srgbClr val="17AA9D"/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grpFill/>
            <a:ln>
              <a:solidFill>
                <a:srgbClr val="17AA9D"/>
              </a:solidFill>
            </a:ln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4804" y="9359900"/>
            <a:ext cx="2365344" cy="717550"/>
          </a:xfrm>
          <a:prstGeom prst="rect">
            <a:avLst/>
          </a:prstGeom>
        </p:spPr>
      </p:pic>
      <p:pic>
        <p:nvPicPr>
          <p:cNvPr id="20" name="Picture 17">
            <a:extLst>
              <a:ext uri="{FF2B5EF4-FFF2-40B4-BE49-F238E27FC236}">
                <a16:creationId xmlns:a16="http://schemas.microsoft.com/office/drawing/2014/main" id="{5B874BF8-526E-3C18-122C-6AB4154C3C7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311476" y="8763809"/>
            <a:ext cx="1721433" cy="1361980"/>
          </a:xfrm>
          <a:prstGeom prst="rect">
            <a:avLst/>
          </a:prstGeom>
        </p:spPr>
      </p:pic>
      <p:grpSp>
        <p:nvGrpSpPr>
          <p:cNvPr id="21" name="Group 13">
            <a:extLst>
              <a:ext uri="{FF2B5EF4-FFF2-40B4-BE49-F238E27FC236}">
                <a16:creationId xmlns:a16="http://schemas.microsoft.com/office/drawing/2014/main" id="{332ADC14-B8B8-2A6D-AEE3-C918734EF726}"/>
              </a:ext>
            </a:extLst>
          </p:cNvPr>
          <p:cNvGrpSpPr/>
          <p:nvPr/>
        </p:nvGrpSpPr>
        <p:grpSpPr>
          <a:xfrm>
            <a:off x="17835213" y="1881075"/>
            <a:ext cx="452787" cy="2194624"/>
            <a:chOff x="0" y="0"/>
            <a:chExt cx="293277" cy="1421492"/>
          </a:xfrm>
        </p:grpSpPr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17DC974F-5271-7391-35F2-7536EBA1F6B4}"/>
                </a:ext>
              </a:extLst>
            </p:cNvPr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solidFill>
              <a:srgbClr val="F68F1E"/>
            </a:solid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AA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68477" y="-60474"/>
            <a:ext cx="8519523" cy="10287000"/>
            <a:chOff x="0" y="0"/>
            <a:chExt cx="11359365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61000"/>
            </a:blip>
            <a:srcRect l="23774" r="23774"/>
            <a:stretch>
              <a:fillRect/>
            </a:stretch>
          </p:blipFill>
          <p:spPr>
            <a:xfrm>
              <a:off x="0" y="0"/>
              <a:ext cx="11359365" cy="13716000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9768477" y="0"/>
            <a:ext cx="9144000" cy="10347474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790357" y="1259768"/>
            <a:ext cx="4058113" cy="12296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662130" y="5134297"/>
            <a:ext cx="2314566" cy="231456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1736" y="4096376"/>
            <a:ext cx="8702264" cy="2214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25"/>
              </a:lnSpc>
            </a:pPr>
            <a:r>
              <a:rPr lang="en-US" sz="8699" dirty="0">
                <a:solidFill>
                  <a:srgbClr val="FFFFFF"/>
                </a:solidFill>
                <a:latin typeface="Montserrat Bold"/>
              </a:rPr>
              <a:t>CONTACT INFORMATION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38555" y="2780273"/>
            <a:ext cx="15333168" cy="1983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Montserrat"/>
              </a:rPr>
              <a:t>Arizona REALTORS</a:t>
            </a:r>
            <a:r>
              <a:rPr lang="en-US" sz="2299" baseline="30000" dirty="0">
                <a:solidFill>
                  <a:srgbClr val="000000"/>
                </a:solidFill>
                <a:latin typeface="Montserrat"/>
              </a:rPr>
              <a:t>®</a:t>
            </a:r>
          </a:p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Montserrat"/>
              </a:rPr>
              <a:t>(602) 248-7787</a:t>
            </a:r>
          </a:p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Montserrat"/>
              </a:rPr>
              <a:t>Email: info@aaronline.com</a:t>
            </a:r>
          </a:p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 b="1" u="sng" dirty="0">
                <a:solidFill>
                  <a:srgbClr val="0000FF"/>
                </a:solidFill>
                <a:latin typeface="Montserrat"/>
              </a:rPr>
              <a:t>https://www.aaronline.com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  <a:endParaRPr lang="en-US" sz="2299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38555" y="7611283"/>
            <a:ext cx="15333168" cy="1916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Montserrat"/>
              </a:rPr>
              <a:t>Arizona Department of Real Estate</a:t>
            </a:r>
          </a:p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Montserrat"/>
              </a:rPr>
              <a:t>(602) 771-7799</a:t>
            </a:r>
          </a:p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Montserrat"/>
              </a:rPr>
              <a:t>Email: azrealestate@az.gov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 b="1" u="sng" dirty="0">
                <a:solidFill>
                  <a:srgbClr val="0000FF"/>
                </a:solidFill>
                <a:latin typeface="Montserrat"/>
              </a:rPr>
              <a:t>https://azre.gov</a:t>
            </a:r>
          </a:p>
          <a:p>
            <a:pPr algn="ctr">
              <a:lnSpc>
                <a:spcPts val="2100"/>
              </a:lnSpc>
              <a:spcBef>
                <a:spcPct val="0"/>
              </a:spcBef>
            </a:pPr>
            <a:endParaRPr lang="en-US" sz="2300" dirty="0">
              <a:solidFill>
                <a:srgbClr val="000000"/>
              </a:solidFill>
              <a:latin typeface="Montserrat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0" y="7063676"/>
            <a:ext cx="452787" cy="2194624"/>
            <a:chOff x="0" y="0"/>
            <a:chExt cx="293277" cy="142149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solidFill>
              <a:srgbClr val="F6A429">
                <a:alpha val="84706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835213" y="-60474"/>
            <a:ext cx="452787" cy="2194624"/>
            <a:chOff x="0" y="0"/>
            <a:chExt cx="293277" cy="142149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solidFill>
              <a:srgbClr val="17AA9D">
                <a:alpha val="84706"/>
              </a:srgbClr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277</Words>
  <Application>Microsoft Office PowerPoint</Application>
  <PresentationFormat>Custom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Montserrat Bold</vt:lpstr>
      <vt:lpstr>Montserrat Classic</vt:lpstr>
      <vt:lpstr>Calibri</vt:lpstr>
      <vt:lpstr>Montserrat Classic Bold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 Presentation</dc:title>
  <dc:creator>Tatiana McDowell</dc:creator>
  <cp:lastModifiedBy>Christina Smalls</cp:lastModifiedBy>
  <cp:revision>15</cp:revision>
  <dcterms:created xsi:type="dcterms:W3CDTF">2006-08-16T00:00:00Z</dcterms:created>
  <dcterms:modified xsi:type="dcterms:W3CDTF">2023-07-25T16:27:55Z</dcterms:modified>
  <dc:identifier>DAFfKZpqZFM</dc:identifier>
</cp:coreProperties>
</file>